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a:srgbClr val="E520FF"/>
    <a:srgbClr val="FF2F92"/>
    <a:srgbClr val="237A34"/>
    <a:srgbClr val="11C27E"/>
    <a:srgbClr val="10BBEE"/>
    <a:srgbClr val="38F18C"/>
    <a:srgbClr val="2FC5A2"/>
    <a:srgbClr val="52DDFF"/>
    <a:srgbClr val="60D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5"/>
    <p:restoredTop sz="94671"/>
  </p:normalViewPr>
  <p:slideViewPr>
    <p:cSldViewPr snapToGrid="0" snapToObjects="1">
      <p:cViewPr varScale="1">
        <p:scale>
          <a:sx n="104" d="100"/>
          <a:sy n="104" d="100"/>
        </p:scale>
        <p:origin x="52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2023/6/24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2023/6/24</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2023/6/24</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chemeClr val="accent5">
                    <a:lumMod val="75000"/>
                  </a:schemeClr>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chemeClr val="accent5">
                  <a:lumMod val="75000"/>
                </a:schemeClr>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4992133" y="316208"/>
            <a:ext cx="3459891" cy="847476"/>
          </a:xfrm>
          <a:prstGeom prst="rect">
            <a:avLst/>
          </a:prstGeom>
          <a:noFill/>
          <a:ln w="38100">
            <a:solidFill>
              <a:srgbClr val="FFC000"/>
            </a:solidFill>
          </a:ln>
        </p:spPr>
        <p:txBody>
          <a:bodyPr wrap="square" rtlCol="0">
            <a:spAutoFit/>
          </a:bodyPr>
          <a:lstStyle/>
          <a:p>
            <a:pPr algn="ctr">
              <a:lnSpc>
                <a:spcPts val="1980"/>
              </a:lnSpc>
            </a:pPr>
            <a:r>
              <a:rPr lang="ja-JP" altLang="en-US" sz="1600" b="0" i="0" u="none" strike="noStrike">
                <a:solidFill>
                  <a:schemeClr val="accent1"/>
                </a:solidFill>
                <a:effectLst/>
                <a:latin typeface="Noto Sans JP"/>
              </a:rPr>
              <a:t>主を喜び祝うことこそ、</a:t>
            </a:r>
            <a:endParaRPr lang="en-US" altLang="ja-JP" sz="1600" b="0" i="0" u="none" strike="noStrike" dirty="0">
              <a:solidFill>
                <a:schemeClr val="accent1"/>
              </a:solidFill>
              <a:effectLst/>
              <a:latin typeface="Noto Sans JP"/>
            </a:endParaRPr>
          </a:p>
          <a:p>
            <a:pPr algn="ctr">
              <a:lnSpc>
                <a:spcPts val="1980"/>
              </a:lnSpc>
            </a:pPr>
            <a:r>
              <a:rPr lang="ja-JP" altLang="en-US" sz="1600" b="0" i="0" u="none" strike="noStrike">
                <a:solidFill>
                  <a:srgbClr val="00B0F0"/>
                </a:solidFill>
                <a:effectLst/>
                <a:latin typeface="Noto Sans JP"/>
              </a:rPr>
              <a:t>あなたたちの力の源である</a:t>
            </a:r>
            <a:r>
              <a:rPr lang="ja-JP" altLang="en-US" sz="1600">
                <a:solidFill>
                  <a:srgbClr val="00B0F0"/>
                </a:solidFill>
                <a:latin typeface="Noto Sans JP"/>
              </a:rPr>
              <a:t>。</a:t>
            </a:r>
            <a:endParaRPr lang="en-US" altLang="ja-JP" sz="1600" dirty="0">
              <a:solidFill>
                <a:srgbClr val="00B0F0"/>
              </a:solidFill>
              <a:latin typeface="Noto Sans JP"/>
            </a:endParaRPr>
          </a:p>
          <a:p>
            <a:pPr algn="r">
              <a:lnSpc>
                <a:spcPts val="1980"/>
              </a:lnSpc>
            </a:pPr>
            <a:r>
              <a:rPr lang="ja-JP" altLang="en-US" sz="1400" b="0" i="0" u="none" strike="noStrike">
                <a:solidFill>
                  <a:srgbClr val="212529"/>
                </a:solidFill>
                <a:effectLst/>
                <a:latin typeface="Noto Sans JP"/>
              </a:rPr>
              <a:t>ネヘミヤ記</a:t>
            </a:r>
            <a:r>
              <a:rPr lang="en-US" altLang="ja-JP" sz="1400" b="0" i="0" u="none" strike="noStrike" dirty="0">
                <a:solidFill>
                  <a:srgbClr val="212529"/>
                </a:solidFill>
                <a:effectLst/>
                <a:latin typeface="Noto Sans JP"/>
              </a:rPr>
              <a:t>8</a:t>
            </a:r>
            <a:r>
              <a:rPr lang="ja-JP" altLang="en-US" sz="1400" b="0" i="0" u="none" strike="noStrike">
                <a:solidFill>
                  <a:srgbClr val="212529"/>
                </a:solidFill>
                <a:effectLst/>
                <a:latin typeface="Noto Sans JP"/>
              </a:rPr>
              <a:t>章</a:t>
            </a:r>
            <a:r>
              <a:rPr lang="en-US" altLang="ja-JP" sz="1400" b="0" i="0" u="none" strike="noStrike" dirty="0">
                <a:solidFill>
                  <a:srgbClr val="212529"/>
                </a:solidFill>
                <a:effectLst/>
                <a:latin typeface="Noto Sans JP"/>
              </a:rPr>
              <a:t>10</a:t>
            </a:r>
            <a:r>
              <a:rPr lang="ja-JP" altLang="en-US" sz="1400" b="0" i="0" u="none" strike="noStrike">
                <a:solidFill>
                  <a:srgbClr val="212529"/>
                </a:solidFill>
                <a:effectLst/>
                <a:latin typeface="Noto Sans JP"/>
              </a:rPr>
              <a:t>節　</a:t>
            </a:r>
            <a:endParaRPr lang="en-US" altLang="ja-JP" sz="1400" b="0" i="0" u="none" strike="noStrike" dirty="0">
              <a:solidFill>
                <a:srgbClr val="212529"/>
              </a:solidFill>
              <a:effectLst/>
              <a:latin typeface="Noto Sans JP"/>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439511" y="270646"/>
            <a:ext cx="1614404" cy="830997"/>
          </a:xfrm>
          <a:prstGeom prst="rect">
            <a:avLst/>
          </a:prstGeom>
          <a:noFill/>
        </p:spPr>
        <p:txBody>
          <a:bodyPr wrap="square" rtlCol="0">
            <a:spAutoFit/>
          </a:bodyPr>
          <a:lstStyle/>
          <a:p>
            <a:r>
              <a:rPr lang="en-US" altLang="ja-JP" sz="4800" b="1" dirty="0">
                <a:solidFill>
                  <a:srgbClr val="0070C0"/>
                </a:solidFill>
                <a:latin typeface="HGMaruGothicMPRO" panose="020F0600000000000000" pitchFamily="34" charset="-128"/>
                <a:ea typeface="HGMaruGothicMPRO" panose="020F0600000000000000" pitchFamily="34" charset="-128"/>
                <a:cs typeface="HGP創英角ｺﾞｼｯｸUB"/>
              </a:rPr>
              <a:t>7</a:t>
            </a:r>
            <a:r>
              <a:rPr lang="ja-JP" altLang="en-US" sz="4800" b="1">
                <a:solidFill>
                  <a:srgbClr val="0070C0"/>
                </a:solidFill>
                <a:latin typeface="HGMaruGothicMPRO" panose="020F0600000000000000" pitchFamily="34" charset="-128"/>
                <a:ea typeface="HGMaruGothicMPRO" panose="020F0600000000000000" pitchFamily="34" charset="-128"/>
                <a:cs typeface="HGP創英角ｺﾞｼｯｸUB"/>
              </a:rPr>
              <a:t>月</a:t>
            </a:r>
            <a:endParaRPr kumimoji="1" lang="ja-JP" altLang="en-US" sz="4800" b="1" dirty="0">
              <a:solidFill>
                <a:srgbClr val="0070C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110005"/>
            <a:ext cx="3239069" cy="338554"/>
          </a:xfrm>
          <a:prstGeom prst="rect">
            <a:avLst/>
          </a:prstGeom>
          <a:solidFill>
            <a:srgbClr val="237A34"/>
          </a:solidFill>
          <a:ln>
            <a:noFill/>
          </a:ln>
        </p:spPr>
        <p:txBody>
          <a:bodyPr wrap="square" rtlCol="0">
            <a:spAutoFit/>
          </a:bodyPr>
          <a:lstStyle/>
          <a:p>
            <a:pPr algn="ctr"/>
            <a:r>
              <a:rPr lang="en-US" altLang="ja-JP" sz="1600" b="1" i="1" dirty="0">
                <a:solidFill>
                  <a:schemeClr val="bg1"/>
                </a:solidFill>
                <a:latin typeface="Meiryo" panose="020B0604030504040204" pitchFamily="34" charset="-128"/>
                <a:ea typeface="Meiryo" panose="020B0604030504040204" pitchFamily="34" charset="-128"/>
                <a:cs typeface="メイリオ"/>
              </a:rPr>
              <a:t>7</a:t>
            </a:r>
            <a:r>
              <a:rPr lang="ja-JP" altLang="en-US" sz="1600" b="1" i="1">
                <a:solidFill>
                  <a:schemeClr val="bg1"/>
                </a:solidFill>
                <a:latin typeface="Meiryo" panose="020B0604030504040204" pitchFamily="34" charset="-128"/>
                <a:ea typeface="Meiryo" panose="020B0604030504040204" pitchFamily="34" charset="-128"/>
                <a:cs typeface="メイリオ"/>
              </a:rPr>
              <a:t>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10BBEE"/>
                </a:solidFill>
                <a:latin typeface="Cooper Black"/>
                <a:ea typeface="ヒラギノ明朝 Pro W3"/>
                <a:cs typeface="Cooper Black"/>
              </a:rPr>
              <a:t>F</a:t>
            </a:r>
            <a:r>
              <a:rPr lang="en-US" altLang="ja-JP" sz="4000" dirty="0" err="1">
                <a:solidFill>
                  <a:srgbClr val="10BBEE"/>
                </a:solidFill>
                <a:latin typeface="Cooper Black"/>
                <a:ea typeface="ヒラギノ明朝 Pro W3"/>
                <a:cs typeface="Cooper Black"/>
              </a:rPr>
              <a:t>oot</a:t>
            </a:r>
            <a:r>
              <a:rPr lang="en-US" altLang="ja-JP" sz="4400" dirty="0" err="1">
                <a:solidFill>
                  <a:srgbClr val="10BBEE"/>
                </a:solidFill>
                <a:latin typeface="Cooper Black"/>
                <a:ea typeface="ヒラギノ明朝 Pro W3"/>
                <a:cs typeface="Cooper Black"/>
              </a:rPr>
              <a:t>P</a:t>
            </a:r>
            <a:r>
              <a:rPr lang="en-US" altLang="ja-JP" sz="4000" dirty="0" err="1">
                <a:solidFill>
                  <a:srgbClr val="10BBEE"/>
                </a:solidFill>
                <a:latin typeface="Cooper Black"/>
                <a:ea typeface="ヒラギノ明朝 Pro W3"/>
                <a:cs typeface="Cooper Black"/>
              </a:rPr>
              <a:t>rint</a:t>
            </a:r>
            <a:r>
              <a:rPr lang="ja-JP" altLang="en-US" sz="3200" dirty="0">
                <a:solidFill>
                  <a:srgbClr val="10BBEE"/>
                </a:solidFill>
                <a:latin typeface="Cooper Black"/>
                <a:ea typeface="ヒラギノ明朝 Pro W3"/>
                <a:cs typeface="Cooper Black"/>
              </a:rPr>
              <a:t>　</a:t>
            </a:r>
          </a:p>
        </p:txBody>
      </p:sp>
      <p:sp>
        <p:nvSpPr>
          <p:cNvPr id="15" name="テキスト ボックス 14">
            <a:extLst>
              <a:ext uri="{FF2B5EF4-FFF2-40B4-BE49-F238E27FC236}">
                <a16:creationId xmlns:a16="http://schemas.microsoft.com/office/drawing/2014/main" id="{D0F714AC-E6C9-6154-524D-6FD744C8028F}"/>
              </a:ext>
            </a:extLst>
          </p:cNvPr>
          <p:cNvSpPr txBox="1"/>
          <p:nvPr/>
        </p:nvSpPr>
        <p:spPr>
          <a:xfrm>
            <a:off x="8871877" y="465033"/>
            <a:ext cx="3145254" cy="6340197"/>
          </a:xfrm>
          <a:prstGeom prst="rect">
            <a:avLst/>
          </a:prstGeom>
          <a:noFill/>
        </p:spPr>
        <p:txBody>
          <a:bodyPr wrap="square" rtlCol="0">
            <a:spAutoFit/>
          </a:bodyPr>
          <a:lstStyle/>
          <a:p>
            <a:r>
              <a:rPr kumimoji="1" lang="ja-JP" altLang="en-US" sz="1400" b="1" u="sng">
                <a:solidFill>
                  <a:srgbClr val="00B050"/>
                </a:solidFill>
                <a:latin typeface="Meiryo" panose="020B0604030504040204" pitchFamily="34" charset="-128"/>
                <a:ea typeface="Meiryo" panose="020B0604030504040204" pitchFamily="34" charset="-128"/>
              </a:rPr>
              <a:t>青年部</a:t>
            </a:r>
            <a:r>
              <a:rPr lang="ja-JP" altLang="en-US" sz="1400" b="1" u="sng">
                <a:solidFill>
                  <a:srgbClr val="00B050"/>
                </a:solidFill>
                <a:latin typeface="Meiryo" panose="020B0604030504040204" pitchFamily="34" charset="-128"/>
                <a:ea typeface="Meiryo" panose="020B0604030504040204" pitchFamily="34" charset="-128"/>
              </a:rPr>
              <a:t>：</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兄弟姉妹の体と心の健康が守られるように。霊的に成長していくことができるように。</a:t>
            </a:r>
            <a:endParaRPr lang="en-US" altLang="ja-JP" sz="1400" dirty="0">
              <a:solidFill>
                <a:srgbClr val="00B050"/>
              </a:solidFill>
              <a:latin typeface="Meiryo" panose="020B0604030504040204" pitchFamily="34" charset="-128"/>
              <a:ea typeface="Meiryo" panose="020B0604030504040204" pitchFamily="34" charset="-128"/>
            </a:endParaRPr>
          </a:p>
          <a:p>
            <a:r>
              <a:rPr kumimoji="1" lang="ja-JP" altLang="en-US" sz="1400" b="1" u="sng">
                <a:solidFill>
                  <a:srgbClr val="00B050"/>
                </a:solidFill>
                <a:latin typeface="Meiryo" panose="020B0604030504040204" pitchFamily="34" charset="-128"/>
                <a:ea typeface="Meiryo" panose="020B0604030504040204" pitchFamily="34" charset="-128"/>
              </a:rPr>
              <a:t>男女宣教会</a:t>
            </a:r>
            <a:r>
              <a:rPr lang="ja-JP" altLang="en-US" sz="1400" b="1" u="sng">
                <a:solidFill>
                  <a:srgbClr val="00B050"/>
                </a:solidFill>
                <a:latin typeface="Meiryo" panose="020B0604030504040204" pitchFamily="34" charset="-128"/>
                <a:ea typeface="Meiryo" panose="020B0604030504040204" pitchFamily="34" charset="-128"/>
              </a:rPr>
              <a:t>：</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家庭の悩み・困難における祈りを主が聞いてくださり、一つ一つ時宜に適った時に応えられますように。</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b="1" u="sng">
                <a:solidFill>
                  <a:srgbClr val="00B050"/>
                </a:solidFill>
                <a:latin typeface="Meiryo" panose="020B0604030504040204" pitchFamily="34" charset="-128"/>
                <a:ea typeface="Meiryo" panose="020B0604030504040204" pitchFamily="34" charset="-128"/>
              </a:rPr>
              <a:t>日曜学校：</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b="1">
                <a:solidFill>
                  <a:srgbClr val="00B050"/>
                </a:solidFill>
                <a:latin typeface="Meiryo" panose="020B0604030504040204" pitchFamily="34" charset="-128"/>
                <a:ea typeface="Meiryo" panose="020B0604030504040204" pitchFamily="34" charset="-128"/>
              </a:rPr>
              <a:t>・ラブリー：</a:t>
            </a:r>
            <a:endParaRPr lang="en-US" altLang="ja-JP" sz="1400" b="1"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子どもと保護者が、一番良い形で礼拝を捧げられるように。</a:t>
            </a:r>
            <a:endParaRPr lang="en-US" altLang="ja-JP" sz="1400" dirty="0">
              <a:solidFill>
                <a:srgbClr val="00B050"/>
              </a:solidFill>
              <a:latin typeface="Meiryo" panose="020B0604030504040204" pitchFamily="34" charset="-128"/>
              <a:ea typeface="Meiryo" panose="020B0604030504040204" pitchFamily="34" charset="-128"/>
            </a:endParaRPr>
          </a:p>
          <a:p>
            <a:r>
              <a:rPr lang="ja-JP" altLang="en-US" sz="1400" b="1">
                <a:solidFill>
                  <a:srgbClr val="00B050"/>
                </a:solidFill>
                <a:latin typeface="Meiryo" panose="020B0604030504040204" pitchFamily="34" charset="-128"/>
                <a:ea typeface="Meiryo" panose="020B0604030504040204" pitchFamily="34" charset="-128"/>
              </a:rPr>
              <a:t>・スマイル：</a:t>
            </a:r>
            <a:endParaRPr lang="en-US" altLang="ja-JP" sz="1400" b="1"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夏のキャンプの安全が守られ、楽しく神様を礼拝できるように。</a:t>
            </a:r>
            <a:endParaRPr lang="en-US" altLang="ja-JP" sz="1400" dirty="0">
              <a:solidFill>
                <a:srgbClr val="00B050"/>
              </a:solidFill>
              <a:latin typeface="Meiryo" panose="020B0604030504040204" pitchFamily="34" charset="-128"/>
              <a:ea typeface="Meiryo" panose="020B0604030504040204" pitchFamily="34" charset="-128"/>
            </a:endParaRPr>
          </a:p>
          <a:p>
            <a:r>
              <a:rPr lang="ja-JP" altLang="en-US" sz="1400" b="1">
                <a:solidFill>
                  <a:srgbClr val="00B050"/>
                </a:solidFill>
                <a:latin typeface="Meiryo" panose="020B0604030504040204" pitchFamily="34" charset="-128"/>
                <a:ea typeface="Meiryo" panose="020B0604030504040204" pitchFamily="34" charset="-128"/>
              </a:rPr>
              <a:t>・中高等部：</a:t>
            </a:r>
            <a:endParaRPr lang="en-US" altLang="ja-JP" sz="1400" b="1"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夏のキャンプを通して霊的な成長と救いの確信が与えられるように。</a:t>
            </a:r>
            <a:endParaRPr lang="en-US" altLang="ja-JP" sz="1400" dirty="0">
              <a:solidFill>
                <a:srgbClr val="00B050"/>
              </a:solidFill>
              <a:latin typeface="Meiryo" panose="020B0604030504040204" pitchFamily="34" charset="-128"/>
              <a:ea typeface="Meiryo" panose="020B0604030504040204" pitchFamily="34" charset="-128"/>
            </a:endParaRPr>
          </a:p>
          <a:p>
            <a:r>
              <a:rPr lang="en-US" altLang="ja-JP" sz="1400" b="1" u="sng" dirty="0">
                <a:solidFill>
                  <a:srgbClr val="00B050"/>
                </a:solidFill>
                <a:latin typeface="Meiryo" panose="020B0604030504040204" pitchFamily="34" charset="-128"/>
                <a:ea typeface="Meiryo" panose="020B0604030504040204" pitchFamily="34" charset="-128"/>
              </a:rPr>
              <a:t>English</a:t>
            </a:r>
            <a:r>
              <a:rPr lang="ja-JP" altLang="en-US" sz="1400" b="1" u="sng">
                <a:solidFill>
                  <a:srgbClr val="00B050"/>
                </a:solidFill>
                <a:latin typeface="Meiryo" panose="020B0604030504040204" pitchFamily="34" charset="-128"/>
                <a:ea typeface="Meiryo" panose="020B0604030504040204" pitchFamily="34" charset="-128"/>
              </a:rPr>
              <a:t> </a:t>
            </a:r>
            <a:r>
              <a:rPr lang="en-US" altLang="ja-JP" sz="1400" b="1" u="sng" dirty="0">
                <a:solidFill>
                  <a:srgbClr val="00B050"/>
                </a:solidFill>
                <a:latin typeface="Meiryo" panose="020B0604030504040204" pitchFamily="34" charset="-128"/>
                <a:ea typeface="Meiryo" panose="020B0604030504040204" pitchFamily="34" charset="-128"/>
              </a:rPr>
              <a:t>Ministry</a:t>
            </a:r>
            <a:r>
              <a:rPr lang="ja-JP" altLang="en-US" sz="1400" b="1" u="sng">
                <a:solidFill>
                  <a:srgbClr val="00B050"/>
                </a:solidFill>
                <a:latin typeface="Meiryo" panose="020B0604030504040204" pitchFamily="34" charset="-128"/>
                <a:ea typeface="Meiryo" panose="020B0604030504040204" pitchFamily="34" charset="-128"/>
              </a:rPr>
              <a:t>：</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家庭や職場、学校で主を証し、栄光をささげる一人一人となるように。</a:t>
            </a:r>
            <a:r>
              <a:rPr lang="en-US" altLang="ja-JP" sz="1400" dirty="0">
                <a:solidFill>
                  <a:srgbClr val="00B050"/>
                </a:solidFill>
                <a:latin typeface="Meiryo" panose="020B0604030504040204" pitchFamily="34" charset="-128"/>
                <a:ea typeface="Meiryo" panose="020B0604030504040204" pitchFamily="34" charset="-128"/>
              </a:rPr>
              <a:t>17</a:t>
            </a:r>
            <a:r>
              <a:rPr lang="ja-JP" altLang="en-US" sz="1400">
                <a:solidFill>
                  <a:srgbClr val="00B050"/>
                </a:solidFill>
                <a:latin typeface="Meiryo" panose="020B0604030504040204" pitchFamily="34" charset="-128"/>
                <a:ea typeface="Meiryo" panose="020B0604030504040204" pitchFamily="34" charset="-128"/>
              </a:rPr>
              <a:t>日の</a:t>
            </a:r>
            <a:r>
              <a:rPr lang="en-US" altLang="ja-JP" sz="1400" dirty="0">
                <a:solidFill>
                  <a:srgbClr val="00B050"/>
                </a:solidFill>
                <a:latin typeface="Meiryo" panose="020B0604030504040204" pitchFamily="34" charset="-128"/>
                <a:ea typeface="Meiryo" panose="020B0604030504040204" pitchFamily="34" charset="-128"/>
              </a:rPr>
              <a:t>BBQ</a:t>
            </a:r>
            <a:r>
              <a:rPr lang="ja-JP" altLang="en-US" sz="1400">
                <a:solidFill>
                  <a:srgbClr val="00B050"/>
                </a:solidFill>
                <a:latin typeface="Meiryo" panose="020B0604030504040204" pitchFamily="34" charset="-128"/>
                <a:ea typeface="Meiryo" panose="020B0604030504040204" pitchFamily="34" charset="-128"/>
              </a:rPr>
              <a:t>リトリートに回復する兄弟姉妹、新しいメンバーが与えられるように。</a:t>
            </a:r>
            <a:endParaRPr lang="en-US" altLang="ja-JP" sz="1400" dirty="0">
              <a:solidFill>
                <a:srgbClr val="00B050"/>
              </a:solidFill>
              <a:latin typeface="Meiryo" panose="020B0604030504040204" pitchFamily="34" charset="-128"/>
              <a:ea typeface="Meiryo" panose="020B0604030504040204" pitchFamily="34" charset="-128"/>
            </a:endParaRPr>
          </a:p>
          <a:p>
            <a:r>
              <a:rPr kumimoji="1" lang="ja-JP" altLang="en-US" sz="1400" b="1" u="sng">
                <a:solidFill>
                  <a:srgbClr val="00B050"/>
                </a:solidFill>
                <a:latin typeface="Meiryo" panose="020B0604030504040204" pitchFamily="34" charset="-128"/>
                <a:ea typeface="Meiryo" panose="020B0604030504040204" pitchFamily="34" charset="-128"/>
              </a:rPr>
              <a:t>ブレッシング部</a:t>
            </a:r>
            <a:r>
              <a:rPr lang="ja-JP" altLang="en-US" sz="1400" b="1" u="sng">
                <a:solidFill>
                  <a:srgbClr val="00B050"/>
                </a:solidFill>
                <a:latin typeface="Meiryo" panose="020B0604030504040204" pitchFamily="34" charset="-128"/>
                <a:ea typeface="Meiryo" panose="020B0604030504040204" pitchFamily="34" charset="-128"/>
              </a:rPr>
              <a:t>：</a:t>
            </a:r>
            <a:endParaRPr lang="en-US" altLang="ja-JP" sz="1400" b="1" u="sng" dirty="0">
              <a:solidFill>
                <a:srgbClr val="00B050"/>
              </a:solidFill>
              <a:latin typeface="Meiryo" panose="020B0604030504040204" pitchFamily="34" charset="-128"/>
              <a:ea typeface="Meiryo" panose="020B0604030504040204" pitchFamily="34" charset="-128"/>
            </a:endParaRPr>
          </a:p>
          <a:p>
            <a:r>
              <a:rPr lang="ja-JP" altLang="en-US" sz="1400">
                <a:solidFill>
                  <a:srgbClr val="00B050"/>
                </a:solidFill>
                <a:latin typeface="Meiryo" panose="020B0604030504040204" pitchFamily="34" charset="-128"/>
                <a:ea typeface="Meiryo" panose="020B0604030504040204" pitchFamily="34" charset="-128"/>
              </a:rPr>
              <a:t>学生やご家族の健康と日々の生活が守られるように、オンラインで礼拝をささげる学生がオフライン礼拝にも来れるように。</a:t>
            </a:r>
            <a:endParaRPr lang="en-US" altLang="ja-JP" sz="1400" dirty="0">
              <a:solidFill>
                <a:srgbClr val="00B050"/>
              </a:solidFill>
              <a:latin typeface="Meiryo" panose="020B0604030504040204" pitchFamily="34" charset="-128"/>
              <a:ea typeface="Meiryo" panose="020B0604030504040204" pitchFamily="34" charset="-128"/>
            </a:endParaRPr>
          </a:p>
        </p:txBody>
      </p:sp>
      <p:pic>
        <p:nvPicPr>
          <p:cNvPr id="4" name="図 3">
            <a:extLst>
              <a:ext uri="{FF2B5EF4-FFF2-40B4-BE49-F238E27FC236}">
                <a16:creationId xmlns:a16="http://schemas.microsoft.com/office/drawing/2014/main" id="{D087B255-1BDF-E2D0-9C84-7FE1800C8F90}"/>
              </a:ext>
            </a:extLst>
          </p:cNvPr>
          <p:cNvPicPr>
            <a:picLocks noChangeAspect="1"/>
          </p:cNvPicPr>
          <p:nvPr/>
        </p:nvPicPr>
        <p:blipFill>
          <a:blip r:embed="rId3"/>
          <a:stretch>
            <a:fillRect/>
          </a:stretch>
        </p:blipFill>
        <p:spPr>
          <a:xfrm>
            <a:off x="100455" y="1286309"/>
            <a:ext cx="8618708" cy="5443030"/>
          </a:xfrm>
          <a:prstGeom prst="rect">
            <a:avLst/>
          </a:prstGeom>
        </p:spPr>
      </p:pic>
      <p:sp>
        <p:nvSpPr>
          <p:cNvPr id="2" name="テキスト ボックス 1">
            <a:extLst>
              <a:ext uri="{FF2B5EF4-FFF2-40B4-BE49-F238E27FC236}">
                <a16:creationId xmlns:a16="http://schemas.microsoft.com/office/drawing/2014/main" id="{F3950483-E999-92E9-9E6C-B5411616A5D0}"/>
              </a:ext>
            </a:extLst>
          </p:cNvPr>
          <p:cNvSpPr txBox="1"/>
          <p:nvPr/>
        </p:nvSpPr>
        <p:spPr>
          <a:xfrm>
            <a:off x="1779373" y="4917989"/>
            <a:ext cx="729049" cy="230832"/>
          </a:xfrm>
          <a:prstGeom prst="rect">
            <a:avLst/>
          </a:prstGeom>
          <a:solidFill>
            <a:schemeClr val="accent1">
              <a:lumMod val="20000"/>
              <a:lumOff val="80000"/>
            </a:schemeClr>
          </a:solidFill>
          <a:ln>
            <a:noFill/>
          </a:ln>
        </p:spPr>
        <p:txBody>
          <a:bodyPr wrap="square" rtlCol="0">
            <a:spAutoFit/>
          </a:bodyPr>
          <a:lstStyle/>
          <a:p>
            <a:r>
              <a:rPr kumimoji="1" lang="ja-JP" altLang="en-US" sz="900" b="1">
                <a:solidFill>
                  <a:srgbClr val="FF40FF"/>
                </a:solidFill>
                <a:latin typeface="HGMaruGothicMPRO" panose="020F0600000000000000" pitchFamily="34" charset="-128"/>
                <a:ea typeface="HGMaruGothicMPRO" panose="020F0600000000000000" pitchFamily="34" charset="-128"/>
              </a:rPr>
              <a:t>長老試験</a:t>
            </a:r>
          </a:p>
        </p:txBody>
      </p:sp>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087130" y="110389"/>
            <a:ext cx="5960076" cy="307777"/>
          </a:xfrm>
          <a:prstGeom prst="rect">
            <a:avLst/>
          </a:prstGeom>
          <a:solidFill>
            <a:srgbClr val="237A34"/>
          </a:solidFill>
        </p:spPr>
        <p:txBody>
          <a:bodyPr wrap="square" rtlCol="0">
            <a:spAutoFit/>
          </a:bodyPr>
          <a:lstStyle/>
          <a:p>
            <a:pPr algn="ctr"/>
            <a:r>
              <a:rPr lang="en-US" altLang="ja-JP" sz="1400" b="1" dirty="0">
                <a:solidFill>
                  <a:schemeClr val="bg1"/>
                </a:solidFill>
                <a:latin typeface="Meiryo" panose="020B0604030504040204" pitchFamily="34" charset="-128"/>
                <a:ea typeface="Meiryo" panose="020B0604030504040204" pitchFamily="34" charset="-128"/>
                <a:cs typeface="メイリオ"/>
              </a:rPr>
              <a:t>7</a:t>
            </a:r>
            <a:r>
              <a:rPr lang="ja-JP" altLang="en-US" sz="1400" b="1">
                <a:solidFill>
                  <a:schemeClr val="bg1"/>
                </a:solidFill>
                <a:latin typeface="Meiryo" panose="020B0604030504040204" pitchFamily="34" charset="-128"/>
                <a:ea typeface="Meiryo" panose="020B0604030504040204" pitchFamily="34" charset="-128"/>
                <a:cs typeface="メイリオ"/>
              </a:rPr>
              <a:t>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chemeClr val="accent6">
                <a:lumMod val="60000"/>
                <a:lumOff val="40000"/>
              </a:schemeClr>
            </a:solidFill>
          </a:ln>
        </p:spPr>
        <p:txBody>
          <a:bodyPr wrap="square" rtlCol="0">
            <a:spAutoFit/>
          </a:bodyPr>
          <a:lstStyle/>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kumimoji="1" lang="ja-JP" altLang="en-US">
              <a:ln>
                <a:solidFill>
                  <a:schemeClr val="accent3">
                    <a:lumMod val="60000"/>
                    <a:lumOff val="40000"/>
                  </a:schemeClr>
                </a:solidFill>
              </a:ln>
              <a:solidFill>
                <a:srgbClr val="FE8D00"/>
              </a:solidFill>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5447645"/>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ヨハン浜松キリスト教会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深川牧師・梓伝道師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深川牧師、梓伝道師が主を畏れ御声に従うように。聖霊の力で教会を立てあげるように。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ヨハン浜松教会がキリストを頭とした一つの体、神の家族になるように。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6/28(</a:t>
            </a:r>
            <a:r>
              <a:rPr lang="ja-JP" altLang="en-US" sz="1200">
                <a:solidFill>
                  <a:schemeClr val="bg2">
                    <a:lumMod val="10000"/>
                  </a:schemeClr>
                </a:solidFill>
                <a:latin typeface="Meiryo" panose="020B0604030504040204" pitchFamily="34" charset="-128"/>
                <a:ea typeface="Meiryo" panose="020B0604030504040204" pitchFamily="34" charset="-128"/>
              </a:rPr>
              <a:t>主</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から始まる信仰入門の学び、</a:t>
            </a:r>
            <a:r>
              <a:rPr lang="en-US" altLang="ja-JP" sz="1200" dirty="0">
                <a:solidFill>
                  <a:schemeClr val="bg2">
                    <a:lumMod val="10000"/>
                  </a:schemeClr>
                </a:solidFill>
                <a:latin typeface="Meiryo" panose="020B0604030504040204" pitchFamily="34" charset="-128"/>
                <a:ea typeface="Meiryo" panose="020B0604030504040204" pitchFamily="34" charset="-128"/>
              </a:rPr>
              <a:t>7</a:t>
            </a:r>
            <a:r>
              <a:rPr lang="ja-JP" altLang="en-US" sz="1200">
                <a:solidFill>
                  <a:schemeClr val="bg2">
                    <a:lumMod val="10000"/>
                  </a:schemeClr>
                </a:solidFill>
                <a:latin typeface="Meiryo" panose="020B0604030504040204" pitchFamily="34" charset="-128"/>
                <a:ea typeface="Meiryo" panose="020B0604030504040204" pitchFamily="34" charset="-128"/>
              </a:rPr>
              <a:t>月申命記通読の恵みのため。堅固な信仰の土台の上に立つように。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救いのために祈っている魂が救われるように。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洗礼、教会に根を下ろすものが増し加わるように。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地域、キャンパスから伝道の実が結ばれるように。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兄弟姉妹の病の癒やしのために。</a:t>
            </a:r>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三鷹栄光キリスト教会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高ビョンウク牧師・洪伝道師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 </a:t>
            </a:r>
            <a:r>
              <a:rPr lang="ja-JP" altLang="en-US" sz="1200">
                <a:solidFill>
                  <a:schemeClr val="bg2">
                    <a:lumMod val="10000"/>
                  </a:schemeClr>
                </a:solidFill>
                <a:latin typeface="Meiryo" panose="020B0604030504040204" pitchFamily="34" charset="-128"/>
                <a:ea typeface="Meiryo" panose="020B0604030504040204" pitchFamily="34" charset="-128"/>
              </a:rPr>
              <a:t>使役者が御言葉と祈りを通して聖霊の御声を聞き、従っていきますように。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7</a:t>
            </a:r>
            <a:r>
              <a:rPr lang="ja-JP" altLang="en-US" sz="1200">
                <a:solidFill>
                  <a:schemeClr val="bg2">
                    <a:lumMod val="10000"/>
                  </a:schemeClr>
                </a:solidFill>
                <a:latin typeface="Meiryo" panose="020B0604030504040204" pitchFamily="34" charset="-128"/>
                <a:ea typeface="Meiryo" panose="020B0604030504040204" pitchFamily="34" charset="-128"/>
              </a:rPr>
              <a:t>月</a:t>
            </a:r>
            <a:r>
              <a:rPr lang="en-US" altLang="ja-JP" sz="1200" dirty="0">
                <a:solidFill>
                  <a:schemeClr val="bg2">
                    <a:lumMod val="10000"/>
                  </a:schemeClr>
                </a:solidFill>
                <a:latin typeface="Meiryo" panose="020B0604030504040204" pitchFamily="34" charset="-128"/>
                <a:ea typeface="Meiryo" panose="020B0604030504040204" pitchFamily="34" charset="-128"/>
              </a:rPr>
              <a:t>2</a:t>
            </a:r>
            <a:r>
              <a:rPr lang="ja-JP" altLang="en-US" sz="1200">
                <a:solidFill>
                  <a:schemeClr val="bg2">
                    <a:lumMod val="10000"/>
                  </a:schemeClr>
                </a:solidFill>
                <a:latin typeface="Meiryo" panose="020B0604030504040204" pitchFamily="34" charset="-128"/>
                <a:ea typeface="Meiryo" panose="020B0604030504040204" pitchFamily="34" charset="-128"/>
              </a:rPr>
              <a:t>日にある創立礼拝に恵みと感謝、これからの導きへの期待が溢れますように。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7</a:t>
            </a:r>
            <a:r>
              <a:rPr lang="ja-JP" altLang="en-US" sz="1200">
                <a:solidFill>
                  <a:schemeClr val="bg2">
                    <a:lumMod val="10000"/>
                  </a:schemeClr>
                </a:solidFill>
                <a:latin typeface="Meiryo" panose="020B0604030504040204" pitchFamily="34" charset="-128"/>
                <a:ea typeface="Meiryo" panose="020B0604030504040204" pitchFamily="34" charset="-128"/>
              </a:rPr>
              <a:t>月にある軽井沢リトリート</a:t>
            </a:r>
            <a:r>
              <a:rPr lang="en-US" altLang="ja-JP" sz="1200" dirty="0">
                <a:solidFill>
                  <a:schemeClr val="bg2">
                    <a:lumMod val="10000"/>
                  </a:schemeClr>
                </a:solidFill>
                <a:latin typeface="Meiryo" panose="020B0604030504040204" pitchFamily="34" charset="-128"/>
                <a:ea typeface="Meiryo" panose="020B0604030504040204" pitchFamily="34" charset="-128"/>
              </a:rPr>
              <a:t>(16-17)</a:t>
            </a:r>
            <a:r>
              <a:rPr lang="ja-JP" altLang="en-US" sz="1200">
                <a:solidFill>
                  <a:schemeClr val="bg2">
                    <a:lumMod val="10000"/>
                  </a:schemeClr>
                </a:solidFill>
                <a:latin typeface="Meiryo" panose="020B0604030504040204" pitchFamily="34" charset="-128"/>
                <a:ea typeface="Meiryo" panose="020B0604030504040204" pitchFamily="34" charset="-128"/>
              </a:rPr>
              <a:t>に恵みがありますように。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7</a:t>
            </a:r>
            <a:r>
              <a:rPr lang="ja-JP" altLang="en-US" sz="1200">
                <a:solidFill>
                  <a:schemeClr val="bg2">
                    <a:lumMod val="10000"/>
                  </a:schemeClr>
                </a:solidFill>
                <a:latin typeface="Meiryo" panose="020B0604030504040204" pitchFamily="34" charset="-128"/>
                <a:ea typeface="Meiryo" panose="020B0604030504040204" pitchFamily="34" charset="-128"/>
              </a:rPr>
              <a:t>月末に訪問してくださる韓国のオポ中央教会からの宣教探訪チームと良いわ交わりがあり、開いて下さる子供たちのイベント</a:t>
            </a:r>
            <a:r>
              <a:rPr lang="en-US" altLang="ja-JP" sz="1200" dirty="0">
                <a:solidFill>
                  <a:schemeClr val="bg2">
                    <a:lumMod val="10000"/>
                  </a:schemeClr>
                </a:solidFill>
                <a:latin typeface="Meiryo" panose="020B0604030504040204" pitchFamily="34" charset="-128"/>
                <a:ea typeface="Meiryo" panose="020B0604030504040204" pitchFamily="34" charset="-128"/>
              </a:rPr>
              <a:t>(8/1)</a:t>
            </a:r>
            <a:r>
              <a:rPr lang="ja-JP" altLang="en-US" sz="1200">
                <a:solidFill>
                  <a:schemeClr val="bg2">
                    <a:lumMod val="10000"/>
                  </a:schemeClr>
                </a:solidFill>
                <a:latin typeface="Meiryo" panose="020B0604030504040204" pitchFamily="34" charset="-128"/>
                <a:ea typeface="Meiryo" panose="020B0604030504040204" pitchFamily="34" charset="-128"/>
              </a:rPr>
              <a:t>に子供たちが多く参加し、恵みがありますように。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教会の財政の満たしがありますように。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endParaRPr lang="en-US" altLang="ja-JP" sz="1200" dirty="0">
              <a:latin typeface="Meiryo" panose="020B0604030504040204" pitchFamily="34" charset="-128"/>
              <a:ea typeface="Meiryo" panose="020B0604030504040204" pitchFamily="34" charset="-128"/>
            </a:endParaRPr>
          </a:p>
          <a:p>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厚木希望キリスト教会　</a:t>
            </a:r>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吉村牧師・和代伝道師</a:t>
            </a:r>
            <a:r>
              <a:rPr lang="en-US" altLang="ja-JP" sz="1200" b="1" u="sng" dirty="0">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小学生たちに福音を伝えるための良い方法が祈りつつ与えられるように。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中学生カフェの参加者に聖書やイエス様との繋がりが出来るために、御言葉を上手く伝えられるように。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日々の御言葉から恵みをたくさんいただく共同体となるように。</a:t>
            </a:r>
            <a:endParaRPr lang="en-US" altLang="ja-JP" sz="1200" dirty="0">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dirty="0">
              <a:solidFill>
                <a:schemeClr val="bg2">
                  <a:lumMod val="1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547856"/>
            <a:ext cx="6116595" cy="3970318"/>
          </a:xfrm>
          <a:prstGeom prst="rect">
            <a:avLst/>
          </a:prstGeom>
          <a:noFill/>
        </p:spPr>
        <p:txBody>
          <a:bodyPr wrap="square" rtlCol="0">
            <a:spAutoFit/>
          </a:bodyPr>
          <a:lstStyle/>
          <a:p>
            <a:pPr marL="228600" indent="-228600">
              <a:buFont typeface="+mj-ea"/>
              <a:buAutoNum type="circleNumDbPlain" startAt="2"/>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愛媛方舟キリスト教会</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川上牧師・碧伝道師</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７月に行われるキャンパス伝道集会に恵みがあるように。既存のキャンパス生たちが弟子となり、魂の救いのために用いられるビジョンが与えられるように。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子供たちの学校のために。毎週土曜に行われる学校を通して、次世代の信仰の土台が据えられるように。仕える教師たちを聖霊で満たしてください。</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８月に行われるキャンプの準備のために。兄弟姉妹が準備しながら期待をくださり、喜びで準備できるように。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オリーブハウスチャーチ</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松原牧師・本名牧師・大原宣教幹事</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Open Church</a:t>
            </a:r>
            <a:r>
              <a:rPr lang="ja-JP" altLang="en-US" sz="1200">
                <a:solidFill>
                  <a:schemeClr val="bg2">
                    <a:lumMod val="10000"/>
                  </a:schemeClr>
                </a:solidFill>
                <a:latin typeface="Meiryo" panose="020B0604030504040204" pitchFamily="34" charset="-128"/>
                <a:ea typeface="Meiryo" panose="020B0604030504040204" pitchFamily="34" charset="-128"/>
              </a:rPr>
              <a:t>（</a:t>
            </a:r>
            <a:r>
              <a:rPr lang="en-US" altLang="ja-JP" sz="1200" dirty="0">
                <a:solidFill>
                  <a:schemeClr val="bg2">
                    <a:lumMod val="10000"/>
                  </a:schemeClr>
                </a:solidFill>
                <a:latin typeface="Meiryo" panose="020B0604030504040204" pitchFamily="34" charset="-128"/>
                <a:ea typeface="Meiryo" panose="020B0604030504040204" pitchFamily="34" charset="-128"/>
              </a:rPr>
              <a:t>23</a:t>
            </a:r>
            <a:r>
              <a:rPr lang="ja-JP" altLang="en-US" sz="1200">
                <a:solidFill>
                  <a:schemeClr val="bg2">
                    <a:lumMod val="10000"/>
                  </a:schemeClr>
                </a:solidFill>
                <a:latin typeface="Meiryo" panose="020B0604030504040204" pitchFamily="34" charset="-128"/>
                <a:ea typeface="Meiryo" panose="020B0604030504040204" pitchFamily="34" charset="-128"/>
              </a:rPr>
              <a:t>日）に導かれる方たちを与えてください。</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Wisdom for Fathers / Freedom for Mothers</a:t>
            </a:r>
            <a:r>
              <a:rPr lang="ja-JP" altLang="en-US" sz="1200">
                <a:solidFill>
                  <a:schemeClr val="bg2">
                    <a:lumMod val="10000"/>
                  </a:schemeClr>
                </a:solidFill>
                <a:latin typeface="Meiryo" panose="020B0604030504040204" pitchFamily="34" charset="-128"/>
                <a:ea typeface="Meiryo" panose="020B0604030504040204" pitchFamily="34" charset="-128"/>
              </a:rPr>
              <a:t>の学び・分かち合い・祈りに恵みがあふれ、参加者の生活に義と平和と喜びがのぞみますように。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たましいの救いに仕える教会とされますように。家族の救い、地域の方々の救いのために祈り、仕えることに用いられますように。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821</Words>
  <Application>Microsoft Macintosh PowerPoint</Application>
  <PresentationFormat>ワイド画面</PresentationFormat>
  <Paragraphs>79</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HGMaruGothicMPRO</vt:lpstr>
      <vt:lpstr>Noto Sans JP</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久保田美穂</cp:lastModifiedBy>
  <cp:revision>83</cp:revision>
  <cp:lastPrinted>2022-02-26T22:50:36Z</cp:lastPrinted>
  <dcterms:created xsi:type="dcterms:W3CDTF">2021-11-14T05:40:52Z</dcterms:created>
  <dcterms:modified xsi:type="dcterms:W3CDTF">2023-06-24T12:25:34Z</dcterms:modified>
</cp:coreProperties>
</file>